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197"/>
  </p:normalViewPr>
  <p:slideViewPr>
    <p:cSldViewPr snapToGrid="0">
      <p:cViewPr varScale="1">
        <p:scale>
          <a:sx n="119" d="100"/>
          <a:sy n="119" d="100"/>
        </p:scale>
        <p:origin x="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109472-9FC8-151C-471F-0F43DE80F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ECBDAEA-EE5D-0360-299F-C90E6512B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4BC3CE-27E7-63D1-292B-43FDE7DAA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75913-E07D-5441-A992-E24CA3D75B15}" type="datetimeFigureOut">
              <a:rPr lang="pt-BR" smtClean="0"/>
              <a:t>31/01/2023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5A320A-E18B-9E82-3EE2-DA3CA1767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403F49-C9A3-AA4F-4B26-A78D9657C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944B-3DB6-7747-92B9-862B58415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537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0005E-D418-CA41-2817-74BB692EA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3B41A84-1EEC-B5EA-4C28-7D7E88C54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5733B1-4A2A-7F8F-8C10-BF274860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75913-E07D-5441-A992-E24CA3D75B15}" type="datetimeFigureOut">
              <a:rPr lang="pt-BR" smtClean="0"/>
              <a:t>31/01/2023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66943B-FBCA-7D38-0C08-E88F8ABC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C12864-E1FE-CCB1-D9B8-ADC0E7D2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944B-3DB6-7747-92B9-862B58415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027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FE6FAEE-575B-BE35-3253-F7D7A1F5B9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621FE58-DDD8-90B3-CE3C-02CB65B7F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664AFA-71C7-BDC7-CBC7-D3A7D780A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75913-E07D-5441-A992-E24CA3D75B15}" type="datetimeFigureOut">
              <a:rPr lang="pt-BR" smtClean="0"/>
              <a:t>31/01/2023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8EE732-E2E4-110D-A8D3-CB6E8445B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B767A7-7B71-5700-0679-AC147CD33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944B-3DB6-7747-92B9-862B58415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40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9E6A7-FD6E-6C06-0502-87FE80D0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26DDDA-0628-57B3-67D2-BF96516A7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886380-122E-7861-BB76-39E4C04F4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75913-E07D-5441-A992-E24CA3D75B15}" type="datetimeFigureOut">
              <a:rPr lang="pt-BR" smtClean="0"/>
              <a:t>31/01/2023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6048CD-6804-4DB4-7166-321847E1D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3D97C9-3E6E-13CC-3C57-1409216C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944B-3DB6-7747-92B9-862B58415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057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E8B73-ABE5-AC4A-D9BB-158BA8A25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798B3F-714C-E365-43AA-CFABA6E1C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9445B8-14F3-5AA7-92D4-F6E983E4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75913-E07D-5441-A992-E24CA3D75B15}" type="datetimeFigureOut">
              <a:rPr lang="pt-BR" smtClean="0"/>
              <a:t>31/01/2023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48402B-DBB4-CE19-A5CF-F9F2886D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AF8B11-9A57-9652-3DAE-52AF1829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944B-3DB6-7747-92B9-862B58415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2290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4A404-0ED9-3F4C-5F09-73ABAD6E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7676AD-6696-6E0E-D533-C2E8541969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23A130F-89B4-0CB2-7636-DB3EE7DE4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977FD5-9F76-ACF3-9B53-F65C09E2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75913-E07D-5441-A992-E24CA3D75B15}" type="datetimeFigureOut">
              <a:rPr lang="pt-BR" smtClean="0"/>
              <a:t>31/01/2023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67CF2C-EBA2-57D3-5080-D675112F1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7C15E1D-BD0D-5BE6-665B-523AD5917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944B-3DB6-7747-92B9-862B58415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1635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7F7541-2AC8-BD69-E98E-714D90A7B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979DBCF-317A-142C-5837-0A67BA29C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B78AB1C-E222-0C77-BA24-A1CE6032B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5C00192-409B-6691-8B81-A2F7F7CF9C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741DF19-2C3D-C74D-A43B-F5D85126BE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E8F2E7A-76A9-6C83-CC3D-F838B98C7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75913-E07D-5441-A992-E24CA3D75B15}" type="datetimeFigureOut">
              <a:rPr lang="pt-BR" smtClean="0"/>
              <a:t>31/01/2023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E1C12CA-60E4-3C6B-B7BA-C4465F3FA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18DA8EB-A6C2-6DA4-E2C4-E3B313F0C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944B-3DB6-7747-92B9-862B58415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527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FF5887-C97E-028E-AFA4-02C55679C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BBBB600-1B50-A83E-AEED-9ECEFC839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75913-E07D-5441-A992-E24CA3D75B15}" type="datetimeFigureOut">
              <a:rPr lang="pt-BR" smtClean="0"/>
              <a:t>31/01/2023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76C5435-6112-359A-BBFA-FEB7B14DB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BADCF9-38DF-A7EB-1EBA-29FFB604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944B-3DB6-7747-92B9-862B58415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104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5FF2F52-AD5F-1BA1-BAA9-5E0D1A58D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75913-E07D-5441-A992-E24CA3D75B15}" type="datetimeFigureOut">
              <a:rPr lang="pt-BR" smtClean="0"/>
              <a:t>31/01/2023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3966C22-B96D-29C5-DAC9-4E8A74F4A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AC077C7-B476-27F6-F9C6-F69EC7613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944B-3DB6-7747-92B9-862B58415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118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18D42-6BFF-E074-EE30-F2A4669FD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843E36-4BE9-EACC-900E-21CA718AC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EC9E185-EB2F-652D-64FB-8DFABE737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0F29AE-B112-97B8-D700-A1ED66BCA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75913-E07D-5441-A992-E24CA3D75B15}" type="datetimeFigureOut">
              <a:rPr lang="pt-BR" smtClean="0"/>
              <a:t>31/01/2023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8F5FEAA-80A2-4B2F-DE03-E32D7885C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A86B16-F875-05DD-F7A1-196C9C909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944B-3DB6-7747-92B9-862B58415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551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293F54-1422-7690-7E03-B831FA802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A5E9E5E-FE82-2AD8-814C-D6E5C19EAC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2FC15D-5A0F-BD6A-820C-856FEC105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0B28F7A-5B21-16DA-C5DB-096A0B5F0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75913-E07D-5441-A992-E24CA3D75B15}" type="datetimeFigureOut">
              <a:rPr lang="pt-BR" smtClean="0"/>
              <a:t>31/01/2023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B16906-7A9B-47AF-C562-700C9E64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447F105-1C98-64A4-6270-9E455CD6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7944B-3DB6-7747-92B9-862B58415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751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D5201FA-F316-8988-0002-A4E2B51F5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57263A-81D9-7E97-A6A5-198301926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A93E63-533A-BCBA-B008-712818866A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75913-E07D-5441-A992-E24CA3D75B15}" type="datetimeFigureOut">
              <a:rPr lang="pt-BR" smtClean="0"/>
              <a:t>31/01/2023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CD556C-24D5-C4E1-8CDC-F83DF89064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803E70-CB1E-912D-18C7-C29268603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7944B-3DB6-7747-92B9-862B584151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429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rockcontent.com/br/blog/e-commerce-guia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B25E75-AAAE-482C-D691-A8207DB1A1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HTML</a:t>
            </a:r>
            <a:br>
              <a:rPr lang="pt-BR" dirty="0"/>
            </a:br>
            <a:r>
              <a:rPr lang="pt-BR" dirty="0" err="1"/>
              <a:t>HyperText</a:t>
            </a:r>
            <a:r>
              <a:rPr lang="pt-BR" dirty="0"/>
              <a:t> Markup </a:t>
            </a:r>
            <a:r>
              <a:rPr lang="pt-BR" dirty="0" err="1"/>
              <a:t>Language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7D9F30-5683-822E-CA85-8F185829E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Linguagem de marcação para criação de páginas da internet</a:t>
            </a:r>
          </a:p>
        </p:txBody>
      </p:sp>
    </p:spTree>
    <p:extLst>
      <p:ext uri="{BB962C8B-B14F-4D97-AF65-F5344CB8AC3E}">
        <p14:creationId xmlns:p14="http://schemas.microsoft.com/office/powerpoint/2010/main" val="1134202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B43D443-87BF-07EE-7DC1-E715A09D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551" y="454436"/>
            <a:ext cx="7753733" cy="560211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A44346C-C013-9A2D-B306-F17F83B541E0}"/>
              </a:ext>
            </a:extLst>
          </p:cNvPr>
          <p:cNvSpPr txBox="1"/>
          <p:nvPr/>
        </p:nvSpPr>
        <p:spPr>
          <a:xfrm>
            <a:off x="946673" y="1140311"/>
            <a:ext cx="1785104" cy="20313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/>
              <a:t>JAVASCRIPT</a:t>
            </a:r>
          </a:p>
          <a:p>
            <a:r>
              <a:rPr lang="pt-BR" dirty="0"/>
              <a:t>(interatividade)</a:t>
            </a:r>
          </a:p>
          <a:p>
            <a:r>
              <a:rPr lang="pt-BR" dirty="0"/>
              <a:t>-menus</a:t>
            </a:r>
          </a:p>
          <a:p>
            <a:r>
              <a:rPr lang="pt-BR" dirty="0"/>
              <a:t>-animações</a:t>
            </a:r>
          </a:p>
          <a:p>
            <a:r>
              <a:rPr lang="pt-BR" dirty="0"/>
              <a:t>-</a:t>
            </a:r>
            <a:r>
              <a:rPr lang="pt-BR" dirty="0" err="1"/>
              <a:t>popups</a:t>
            </a:r>
            <a:endParaRPr lang="pt-BR" dirty="0"/>
          </a:p>
          <a:p>
            <a:r>
              <a:rPr lang="pt-BR" dirty="0"/>
              <a:t>-validações</a:t>
            </a:r>
          </a:p>
          <a:p>
            <a:r>
              <a:rPr lang="pt-BR" dirty="0"/>
              <a:t>-preenchimentos</a:t>
            </a:r>
          </a:p>
        </p:txBody>
      </p:sp>
    </p:spTree>
    <p:extLst>
      <p:ext uri="{BB962C8B-B14F-4D97-AF65-F5344CB8AC3E}">
        <p14:creationId xmlns:p14="http://schemas.microsoft.com/office/powerpoint/2010/main" val="454112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5C3020-9BB6-7E04-D178-3B74B5818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Conteúdo em HTML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3B0BE9-869B-5642-5623-21E20E583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06587"/>
            <a:ext cx="10515600" cy="2425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dirty="0"/>
              <a:t>&lt;h1&gt; Título &lt;/h1&gt;</a:t>
            </a:r>
          </a:p>
          <a:p>
            <a:pPr marL="0" indent="0">
              <a:buNone/>
            </a:pPr>
            <a:r>
              <a:rPr lang="pt-BR" sz="4000" dirty="0"/>
              <a:t>&lt;</a:t>
            </a:r>
            <a:r>
              <a:rPr lang="pt-BR" sz="4000" dirty="0" err="1"/>
              <a:t>p</a:t>
            </a:r>
            <a:r>
              <a:rPr lang="pt-BR" sz="4000" dirty="0"/>
              <a:t>&gt; Parágrafo &lt;/</a:t>
            </a:r>
            <a:r>
              <a:rPr lang="pt-BR" sz="4000" dirty="0" err="1"/>
              <a:t>p</a:t>
            </a:r>
            <a:r>
              <a:rPr lang="pt-BR" sz="4000" dirty="0"/>
              <a:t>&gt;</a:t>
            </a:r>
          </a:p>
          <a:p>
            <a:pPr marL="0" indent="0">
              <a:buNone/>
            </a:pPr>
            <a:r>
              <a:rPr lang="pt-BR" sz="4000" dirty="0"/>
              <a:t>&lt;</a:t>
            </a:r>
            <a:r>
              <a:rPr lang="pt-BR" sz="4000" dirty="0" err="1"/>
              <a:t>img</a:t>
            </a:r>
            <a:r>
              <a:rPr lang="pt-BR" sz="4000" dirty="0"/>
              <a:t> </a:t>
            </a:r>
            <a:r>
              <a:rPr lang="pt-BR" sz="4000" dirty="0" err="1"/>
              <a:t>src</a:t>
            </a:r>
            <a:r>
              <a:rPr lang="pt-BR" sz="4000" dirty="0"/>
              <a:t>= “</a:t>
            </a:r>
            <a:r>
              <a:rPr lang="pt-BR" sz="4000" dirty="0" err="1"/>
              <a:t>foto.png</a:t>
            </a:r>
            <a:r>
              <a:rPr lang="pt-BR" sz="4000" dirty="0"/>
              <a:t>” </a:t>
            </a:r>
            <a:r>
              <a:rPr lang="pt-BR" sz="4000" dirty="0" err="1"/>
              <a:t>alt</a:t>
            </a:r>
            <a:r>
              <a:rPr lang="pt-BR" sz="4000" dirty="0"/>
              <a:t>=“Exemplo de foto”&gt;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D5EA4E-2682-BB3F-C199-D50912BE814B}"/>
              </a:ext>
            </a:extLst>
          </p:cNvPr>
          <p:cNvCxnSpPr/>
          <p:nvPr/>
        </p:nvCxnSpPr>
        <p:spPr>
          <a:xfrm flipV="1">
            <a:off x="1559860" y="2627872"/>
            <a:ext cx="785308" cy="4195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B6345FE7-038F-27C4-ACF2-3840FF2D5B6C}"/>
              </a:ext>
            </a:extLst>
          </p:cNvPr>
          <p:cNvSpPr txBox="1"/>
          <p:nvPr/>
        </p:nvSpPr>
        <p:spPr>
          <a:xfrm>
            <a:off x="2345168" y="2315334"/>
            <a:ext cx="165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abertura de </a:t>
            </a:r>
            <a:r>
              <a:rPr lang="pt-BR" b="1" dirty="0" err="1"/>
              <a:t>tag</a:t>
            </a:r>
            <a:endParaRPr lang="pt-BR" b="1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F86063-93C5-73C1-6675-5958A1C785C2}"/>
              </a:ext>
            </a:extLst>
          </p:cNvPr>
          <p:cNvCxnSpPr/>
          <p:nvPr/>
        </p:nvCxnSpPr>
        <p:spPr>
          <a:xfrm flipV="1">
            <a:off x="4372052" y="2687039"/>
            <a:ext cx="785308" cy="4195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2212FA-D01B-86E8-BA10-C538DEDF6961}"/>
              </a:ext>
            </a:extLst>
          </p:cNvPr>
          <p:cNvSpPr txBox="1"/>
          <p:nvPr/>
        </p:nvSpPr>
        <p:spPr>
          <a:xfrm>
            <a:off x="5145671" y="2362590"/>
            <a:ext cx="197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fechamento de </a:t>
            </a:r>
            <a:r>
              <a:rPr lang="pt-BR" b="1" dirty="0" err="1"/>
              <a:t>tag</a:t>
            </a:r>
            <a:endParaRPr lang="pt-BR" b="1" dirty="0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F69D6C85-18A4-2753-54D5-298BC015E22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345168" y="5077609"/>
            <a:ext cx="1106044" cy="5139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2BDE153A-ABB4-E67B-C4AA-9199FE3F656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4738872" y="5092525"/>
            <a:ext cx="970302" cy="4990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4E60627-7484-0227-A706-4F7E4E46578D}"/>
              </a:ext>
            </a:extLst>
          </p:cNvPr>
          <p:cNvSpPr txBox="1"/>
          <p:nvPr/>
        </p:nvSpPr>
        <p:spPr>
          <a:xfrm>
            <a:off x="3451212" y="5406937"/>
            <a:ext cx="128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parâmetros</a:t>
            </a:r>
          </a:p>
        </p:txBody>
      </p:sp>
    </p:spTree>
    <p:extLst>
      <p:ext uri="{BB962C8B-B14F-4D97-AF65-F5344CB8AC3E}">
        <p14:creationId xmlns:p14="http://schemas.microsoft.com/office/powerpoint/2010/main" val="1758055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9DAB230-33C1-2267-4F92-59731E199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313" y="-22721"/>
            <a:ext cx="9171089" cy="688072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E177BAA-B7EF-FEB1-FFDE-BA616EAA00CF}"/>
              </a:ext>
            </a:extLst>
          </p:cNvPr>
          <p:cNvSpPr txBox="1"/>
          <p:nvPr/>
        </p:nvSpPr>
        <p:spPr>
          <a:xfrm>
            <a:off x="2377440" y="978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629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8EF335F-690E-1D9D-621D-4C3E5405C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23" y="0"/>
            <a:ext cx="9940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35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DA50C69-D20A-C9A5-13BE-7CA2AE19E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65" y="0"/>
            <a:ext cx="11171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9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EE63904-698B-6AD5-9561-5682940FF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60" y="0"/>
            <a:ext cx="103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00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BB4624-9D14-5E2E-9C93-A3E3A032D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Ferramentas que precisamos instalar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AA8986-1CB7-4494-2357-4C1D7FBB3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Visual Studio </a:t>
            </a:r>
            <a:r>
              <a:rPr lang="pt-BR" sz="3600" dirty="0" err="1"/>
              <a:t>Code</a:t>
            </a:r>
            <a:r>
              <a:rPr lang="pt-BR" sz="3600" dirty="0"/>
              <a:t> (IDE)</a:t>
            </a:r>
          </a:p>
          <a:p>
            <a:r>
              <a:rPr lang="pt-BR" sz="3600" dirty="0" err="1"/>
              <a:t>Gimp</a:t>
            </a:r>
            <a:r>
              <a:rPr lang="pt-BR" sz="3600" dirty="0"/>
              <a:t> (editor de imagens)</a:t>
            </a:r>
          </a:p>
          <a:p>
            <a:r>
              <a:rPr lang="pt-BR" sz="3600" dirty="0"/>
              <a:t>Navegador Chrome (mostrar a página)</a:t>
            </a:r>
          </a:p>
        </p:txBody>
      </p:sp>
    </p:spTree>
    <p:extLst>
      <p:ext uri="{BB962C8B-B14F-4D97-AF65-F5344CB8AC3E}">
        <p14:creationId xmlns:p14="http://schemas.microsoft.com/office/powerpoint/2010/main" val="3691485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C2D0A60-2812-8CCD-6303-88A86377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84" y="373995"/>
            <a:ext cx="11065136" cy="640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96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F220BF-429B-EB01-08E9-F6770223E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a internet funciona</a:t>
            </a:r>
          </a:p>
        </p:txBody>
      </p:sp>
      <p:pic>
        <p:nvPicPr>
          <p:cNvPr id="1026" name="Picture 2" descr="Modelo cliente–servidor – Wikipédia, a enciclopédia livre">
            <a:extLst>
              <a:ext uri="{FF2B5EF4-FFF2-40B4-BE49-F238E27FC236}">
                <a16:creationId xmlns:a16="http://schemas.microsoft.com/office/drawing/2014/main" id="{05A033DA-AFB4-935A-44C4-99883ED3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246" y="2242222"/>
            <a:ext cx="8481508" cy="408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982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799C90-AEEF-0F93-3B93-43DD7E234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5400" dirty="0"/>
              <a:t>HTTP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FBB5AF-E293-060A-5076-128BA0F73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pt-BR" sz="2200" dirty="0"/>
              <a:t>HTTP(</a:t>
            </a:r>
            <a:r>
              <a:rPr lang="pt-BR" sz="2200" dirty="0" err="1"/>
              <a:t>HyperText</a:t>
            </a:r>
            <a:r>
              <a:rPr lang="pt-BR" sz="2200" dirty="0"/>
              <a:t> </a:t>
            </a:r>
            <a:r>
              <a:rPr lang="pt-BR" sz="2200" dirty="0" err="1"/>
              <a:t>Transfer</a:t>
            </a:r>
            <a:r>
              <a:rPr lang="pt-BR" sz="2200" dirty="0"/>
              <a:t> </a:t>
            </a:r>
            <a:r>
              <a:rPr lang="pt-BR" sz="2200" dirty="0" err="1"/>
              <a:t>Protocol</a:t>
            </a:r>
            <a:r>
              <a:rPr lang="pt-BR" sz="2200" dirty="0"/>
              <a:t>) é um protocolo de internet criado por Tim Berners-Lee que possibilita que as pessoas que inserem a URL do seu site na Web possam ver os conteúdos e dados que nele existem.</a:t>
            </a:r>
          </a:p>
        </p:txBody>
      </p:sp>
      <p:pic>
        <p:nvPicPr>
          <p:cNvPr id="4" name="Imagem 3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F9FD9633-6F45-0763-022D-45D2890EE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6" r="31605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96222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672BD3-9DC9-6310-E4DE-862D9376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BR" sz="5400"/>
              <a:t>HTTPS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A80931-38D4-E4D0-88E4-82A038D7F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9739437" cy="3410712"/>
          </a:xfrm>
        </p:spPr>
        <p:txBody>
          <a:bodyPr anchor="t">
            <a:normAutofit/>
          </a:bodyPr>
          <a:lstStyle/>
          <a:p>
            <a:pPr algn="l"/>
            <a:r>
              <a:rPr lang="pt-BR" sz="2400" dirty="0">
                <a:solidFill>
                  <a:srgbClr val="171923"/>
                </a:solidFill>
                <a:latin typeface="inter"/>
              </a:rPr>
              <a:t>P</a:t>
            </a:r>
            <a:r>
              <a:rPr lang="pt-BR" sz="2400" b="0" i="0" dirty="0">
                <a:solidFill>
                  <a:srgbClr val="171923"/>
                </a:solidFill>
                <a:effectLst/>
                <a:latin typeface="inter"/>
              </a:rPr>
              <a:t>or se tratar de um protocolo da camada de aplicação, o HTTP foca em apresentar a informação, se preocupando menos com a maneira como essa informação é transmitida de um ponto para outro. Isso quer dizer que o HTTP pode ser invadido e alterado, tornando as informações trocadas entre o site da sua empresa e a pessoa que o visita vulneráveis.</a:t>
            </a:r>
          </a:p>
          <a:p>
            <a:pPr algn="l"/>
            <a:r>
              <a:rPr lang="pt-BR" sz="2400" b="0" i="0" dirty="0">
                <a:solidFill>
                  <a:srgbClr val="171923"/>
                </a:solidFill>
                <a:effectLst/>
                <a:latin typeface="inter"/>
              </a:rPr>
              <a:t>É por isso que </a:t>
            </a:r>
            <a:r>
              <a:rPr lang="pt-BR" sz="2400" b="0" i="0" u="none" strike="noStrike" dirty="0">
                <a:solidFill>
                  <a:srgbClr val="225ED8"/>
                </a:solidFill>
                <a:effectLst/>
                <a:latin typeface="inter"/>
                <a:hlinkClick r:id="rId2"/>
              </a:rPr>
              <a:t>lojas virtuais</a:t>
            </a:r>
            <a:r>
              <a:rPr lang="pt-BR" sz="2400" b="0" i="0" dirty="0">
                <a:solidFill>
                  <a:srgbClr val="171923"/>
                </a:solidFill>
                <a:effectLst/>
                <a:latin typeface="inter"/>
              </a:rPr>
              <a:t> não devem ter páginas construídas em HTTP, pois não são tão seguras para que os usuários insiram informações necessárias para a compra como dados pessoais e de cartão de crédito. </a:t>
            </a:r>
            <a:r>
              <a:rPr lang="pt-BR" sz="2400" b="1" i="0" dirty="0">
                <a:solidFill>
                  <a:srgbClr val="171923"/>
                </a:solidFill>
                <a:effectLst/>
                <a:latin typeface="inter"/>
              </a:rPr>
              <a:t>Sites assim devem ser feitos em HTTPS.</a:t>
            </a:r>
            <a:endParaRPr lang="pt-BR" sz="2400" b="0" i="0" dirty="0">
              <a:solidFill>
                <a:srgbClr val="171923"/>
              </a:solidFill>
              <a:effectLst/>
              <a:latin typeface="inter"/>
            </a:endParaRPr>
          </a:p>
          <a:p>
            <a:endParaRPr lang="pt-BR" sz="3200" dirty="0"/>
          </a:p>
        </p:txBody>
      </p:sp>
      <p:pic>
        <p:nvPicPr>
          <p:cNvPr id="7" name="Imagem 6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B15037D1-4807-37E4-257B-210220775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260" y="278806"/>
            <a:ext cx="4038421" cy="207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85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6B531-C38B-B8C3-FF0F-50BC5576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(</a:t>
            </a:r>
            <a:r>
              <a:rPr lang="pt-BR" i="1" dirty="0" err="1"/>
              <a:t>HyperText</a:t>
            </a:r>
            <a:r>
              <a:rPr lang="pt-BR" i="1" dirty="0"/>
              <a:t> Markup </a:t>
            </a:r>
            <a:r>
              <a:rPr lang="pt-BR" i="1" dirty="0" err="1"/>
              <a:t>Language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38BF0C-3613-0D2D-0A17-2F86B6BA7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Linguagem que utiliza “</a:t>
            </a:r>
            <a:r>
              <a:rPr lang="pt-BR" sz="3200" dirty="0" err="1"/>
              <a:t>tags</a:t>
            </a:r>
            <a:r>
              <a:rPr lang="pt-BR" sz="3200" dirty="0"/>
              <a:t>” </a:t>
            </a:r>
            <a:r>
              <a:rPr lang="pt-BR" sz="3200" b="1" dirty="0">
                <a:solidFill>
                  <a:srgbClr val="FF0000"/>
                </a:solidFill>
              </a:rPr>
              <a:t>&lt;/&gt;</a:t>
            </a:r>
            <a:r>
              <a:rPr lang="pt-BR" sz="3200" dirty="0"/>
              <a:t>, para marcar a localização dos conteúdos das páginas de internet, por isso é chamada de Linguagem de Marcação.</a:t>
            </a:r>
          </a:p>
          <a:p>
            <a:r>
              <a:rPr lang="pt-BR" sz="3200" dirty="0"/>
              <a:t>Foi criada também por Tim Berners-Lee para trabalhar com os hipertextos da internet.</a:t>
            </a:r>
          </a:p>
        </p:txBody>
      </p:sp>
    </p:spTree>
    <p:extLst>
      <p:ext uri="{BB962C8B-B14F-4D97-AF65-F5344CB8AC3E}">
        <p14:creationId xmlns:p14="http://schemas.microsoft.com/office/powerpoint/2010/main" val="487846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EFB999-63A9-74BF-A047-DDE106A1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CSS (</a:t>
            </a:r>
            <a:r>
              <a:rPr lang="pt-BR" b="0" i="1" dirty="0" err="1">
                <a:solidFill>
                  <a:srgbClr val="36344D"/>
                </a:solidFill>
                <a:effectLst/>
                <a:latin typeface="Muli"/>
              </a:rPr>
              <a:t>Cascading</a:t>
            </a:r>
            <a:r>
              <a:rPr lang="pt-BR" b="0" i="1" dirty="0">
                <a:solidFill>
                  <a:srgbClr val="36344D"/>
                </a:solidFill>
                <a:effectLst/>
                <a:latin typeface="Muli"/>
              </a:rPr>
              <a:t> </a:t>
            </a:r>
            <a:r>
              <a:rPr lang="pt-BR" b="0" i="1" dirty="0" err="1">
                <a:solidFill>
                  <a:srgbClr val="36344D"/>
                </a:solidFill>
                <a:effectLst/>
                <a:latin typeface="Muli"/>
              </a:rPr>
              <a:t>Style</a:t>
            </a:r>
            <a:r>
              <a:rPr lang="pt-BR" b="0" i="1" dirty="0">
                <a:solidFill>
                  <a:srgbClr val="36344D"/>
                </a:solidFill>
                <a:effectLst/>
                <a:latin typeface="Muli"/>
              </a:rPr>
              <a:t> </a:t>
            </a:r>
            <a:r>
              <a:rPr lang="pt-BR" b="0" i="1" dirty="0" err="1">
                <a:solidFill>
                  <a:srgbClr val="36344D"/>
                </a:solidFill>
                <a:effectLst/>
                <a:latin typeface="Muli"/>
              </a:rPr>
              <a:t>Sheets</a:t>
            </a:r>
            <a:r>
              <a:rPr lang="pt-BR" b="0" i="1" dirty="0">
                <a:solidFill>
                  <a:srgbClr val="36344D"/>
                </a:solidFill>
                <a:effectLst/>
                <a:latin typeface="Muli"/>
              </a:rPr>
              <a:t> 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D008E4-775F-8951-2DE6-F1E05264C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/>
              <a:t>É um mecanismo para adicionar estilos a uma página web, aplicado diretamente nas </a:t>
            </a:r>
            <a:r>
              <a:rPr lang="pt-BR" sz="3200" dirty="0" err="1"/>
              <a:t>tags</a:t>
            </a:r>
            <a:r>
              <a:rPr lang="pt-BR" sz="3200" dirty="0"/>
              <a:t> HTML ou ficar contido dentro das </a:t>
            </a:r>
            <a:r>
              <a:rPr lang="pt-BR" sz="3200" dirty="0" err="1"/>
              <a:t>tags</a:t>
            </a:r>
            <a:r>
              <a:rPr lang="pt-BR" sz="3200" dirty="0"/>
              <a:t> &lt;</a:t>
            </a:r>
            <a:r>
              <a:rPr lang="pt-BR" sz="3200" dirty="0" err="1"/>
              <a:t>style</a:t>
            </a:r>
            <a:r>
              <a:rPr lang="pt-BR" sz="3200" dirty="0"/>
              <a:t>&gt;. Também é possível, adicionar estilos adicionando um link para um arquivo CSS que contém os estilos.</a:t>
            </a:r>
          </a:p>
        </p:txBody>
      </p:sp>
    </p:spTree>
    <p:extLst>
      <p:ext uri="{BB962C8B-B14F-4D97-AF65-F5344CB8AC3E}">
        <p14:creationId xmlns:p14="http://schemas.microsoft.com/office/powerpoint/2010/main" val="339761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EFB999-63A9-74BF-A047-DDE106A1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4113186" cy="1719072"/>
          </a:xfrm>
        </p:spPr>
        <p:txBody>
          <a:bodyPr anchor="b">
            <a:normAutofit/>
          </a:bodyPr>
          <a:lstStyle/>
          <a:p>
            <a:r>
              <a:rPr lang="pt-BR" sz="3200" b="1" dirty="0"/>
              <a:t>HTML/CSS/JAVASCRIPT</a:t>
            </a:r>
          </a:p>
        </p:txBody>
      </p:sp>
      <p:sp>
        <p:nvSpPr>
          <p:cNvPr id="206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D008E4-775F-8951-2DE6-F1E05264C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t-BR" sz="2400" b="0" i="0" dirty="0">
                <a:effectLst/>
                <a:latin typeface="arial" panose="020B0604020202020204" pitchFamily="34" charset="0"/>
              </a:rPr>
              <a:t>O HTML trabalha a parte estrutural da página, o CSS trabalha o estilo e o JAVASCRIPT trabalha a interação com o usuário.</a:t>
            </a:r>
            <a:endParaRPr lang="pt-BR" sz="2400" dirty="0"/>
          </a:p>
        </p:txBody>
      </p:sp>
      <p:pic>
        <p:nvPicPr>
          <p:cNvPr id="4" name="Imagem 3" descr="Tela de jogo de vídeo game&#10;&#10;Descrição gerada automaticamente com confiança baixa">
            <a:extLst>
              <a:ext uri="{FF2B5EF4-FFF2-40B4-BE49-F238E27FC236}">
                <a16:creationId xmlns:a16="http://schemas.microsoft.com/office/drawing/2014/main" id="{F666BCC0-034C-FB06-55C6-D72831679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194960"/>
            <a:ext cx="6903720" cy="246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10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4C4A22-7FF9-A3DE-BB6E-B23B46428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 funciona a comunicação web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3DFCB29-03EC-0701-F570-7D4E0D9C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864142"/>
            <a:ext cx="7214616" cy="310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96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3CDB691-8134-BBA2-7B38-BD5F31FB2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767" y="1866446"/>
            <a:ext cx="7772400" cy="40502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86B850D-90A2-8DF7-B5F5-E235E3227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767" y="863556"/>
            <a:ext cx="7772400" cy="100289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674E528-DE91-509D-7C91-97FC97D4CB4E}"/>
              </a:ext>
            </a:extLst>
          </p:cNvPr>
          <p:cNvSpPr txBox="1"/>
          <p:nvPr/>
        </p:nvSpPr>
        <p:spPr>
          <a:xfrm>
            <a:off x="451821" y="3334870"/>
            <a:ext cx="1218475" cy="17543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/>
              <a:t>HTML</a:t>
            </a:r>
          </a:p>
          <a:p>
            <a:r>
              <a:rPr lang="pt-BR" dirty="0"/>
              <a:t>(conteúdo)</a:t>
            </a:r>
          </a:p>
          <a:p>
            <a:r>
              <a:rPr lang="pt-BR" dirty="0"/>
              <a:t>-textos</a:t>
            </a:r>
          </a:p>
          <a:p>
            <a:r>
              <a:rPr lang="pt-BR" dirty="0"/>
              <a:t>-imagens</a:t>
            </a:r>
          </a:p>
          <a:p>
            <a:r>
              <a:rPr lang="pt-BR" dirty="0"/>
              <a:t>-vídeos</a:t>
            </a:r>
          </a:p>
          <a:p>
            <a:r>
              <a:rPr lang="pt-BR" dirty="0"/>
              <a:t>-tabelas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90790F7-D4B7-6F9A-7A43-D2CD9ED0958B}"/>
              </a:ext>
            </a:extLst>
          </p:cNvPr>
          <p:cNvSpPr txBox="1"/>
          <p:nvPr/>
        </p:nvSpPr>
        <p:spPr>
          <a:xfrm>
            <a:off x="9897036" y="3429000"/>
            <a:ext cx="1762470" cy="17543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/>
              <a:t>CSS</a:t>
            </a:r>
          </a:p>
          <a:p>
            <a:r>
              <a:rPr lang="pt-BR" dirty="0"/>
              <a:t>(design)</a:t>
            </a:r>
          </a:p>
          <a:p>
            <a:r>
              <a:rPr lang="pt-BR" dirty="0"/>
              <a:t>-cores</a:t>
            </a:r>
          </a:p>
          <a:p>
            <a:r>
              <a:rPr lang="pt-BR" dirty="0"/>
              <a:t>-sombras</a:t>
            </a:r>
          </a:p>
          <a:p>
            <a:r>
              <a:rPr lang="pt-BR" dirty="0"/>
              <a:t>-tamanho</a:t>
            </a:r>
          </a:p>
          <a:p>
            <a:r>
              <a:rPr lang="pt-BR" dirty="0"/>
              <a:t>-posicionamento</a:t>
            </a:r>
          </a:p>
        </p:txBody>
      </p:sp>
    </p:spTree>
    <p:extLst>
      <p:ext uri="{BB962C8B-B14F-4D97-AF65-F5344CB8AC3E}">
        <p14:creationId xmlns:p14="http://schemas.microsoft.com/office/powerpoint/2010/main" val="15800059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9333</TotalTime>
  <Words>401</Words>
  <Application>Microsoft Macintosh PowerPoint</Application>
  <PresentationFormat>Widescreen</PresentationFormat>
  <Paragraphs>46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Arial</vt:lpstr>
      <vt:lpstr>Arial</vt:lpstr>
      <vt:lpstr>Calibri</vt:lpstr>
      <vt:lpstr>Calibri Light</vt:lpstr>
      <vt:lpstr>inter</vt:lpstr>
      <vt:lpstr>Muli</vt:lpstr>
      <vt:lpstr>Tema do Office</vt:lpstr>
      <vt:lpstr>HTML HyperText Markup Language</vt:lpstr>
      <vt:lpstr>Como a internet funciona</vt:lpstr>
      <vt:lpstr>HTTP</vt:lpstr>
      <vt:lpstr>HTTPS</vt:lpstr>
      <vt:lpstr>HTML (HyperText Markup Language)</vt:lpstr>
      <vt:lpstr>CSS (Cascading Style Sheets )</vt:lpstr>
      <vt:lpstr>HTML/CSS/JAVASCRIPT</vt:lpstr>
      <vt:lpstr>Como funciona a comunicação web</vt:lpstr>
      <vt:lpstr>Apresentação do PowerPoint</vt:lpstr>
      <vt:lpstr>Apresentação do PowerPoint</vt:lpstr>
      <vt:lpstr>Conteúdo em HTML</vt:lpstr>
      <vt:lpstr>Apresentação do PowerPoint</vt:lpstr>
      <vt:lpstr>Apresentação do PowerPoint</vt:lpstr>
      <vt:lpstr>Apresentação do PowerPoint</vt:lpstr>
      <vt:lpstr>Apresentação do PowerPoint</vt:lpstr>
      <vt:lpstr>Ferramentas que precisamos instalar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</dc:title>
  <dc:creator>Rita Cassiano D. Cassiano</dc:creator>
  <cp:lastModifiedBy>Rita Cassiano D. Cassiano</cp:lastModifiedBy>
  <cp:revision>16</cp:revision>
  <dcterms:created xsi:type="dcterms:W3CDTF">2023-01-24T13:00:21Z</dcterms:created>
  <dcterms:modified xsi:type="dcterms:W3CDTF">2023-02-07T01:44:38Z</dcterms:modified>
</cp:coreProperties>
</file>